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0" r:id="rId6"/>
    <p:sldId id="286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6" r:id="rId17"/>
    <p:sldId id="283" r:id="rId18"/>
    <p:sldId id="284" r:id="rId19"/>
    <p:sldId id="28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778" autoAdjust="0"/>
  </p:normalViewPr>
  <p:slideViewPr>
    <p:cSldViewPr snapToGrid="0">
      <p:cViewPr varScale="1">
        <p:scale>
          <a:sx n="67" d="100"/>
          <a:sy n="67" d="100"/>
        </p:scale>
        <p:origin x="12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1230A-1AE0-4975-9C6F-4F8DECBB9F19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C3A6A-0A8E-403E-B04F-E12E62F009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333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大家好，我叫陈堃，是一名北京邮电大学的研究生，这是我的指导老师李圣辰。非常荣幸能在这里分享我们团队的研究成果。</a:t>
            </a:r>
            <a:endParaRPr lang="en-US" altLang="zh-CN" dirty="0"/>
          </a:p>
          <a:p>
            <a:r>
              <a:rPr lang="zh-CN" altLang="en-US" dirty="0"/>
              <a:t>下面我将介绍我们团队在</a:t>
            </a:r>
            <a:r>
              <a:rPr lang="en-US" altLang="zh-CN" dirty="0"/>
              <a:t>2020</a:t>
            </a:r>
            <a:r>
              <a:rPr lang="zh-CN" altLang="en-US" dirty="0"/>
              <a:t>年（</a:t>
            </a:r>
            <a:r>
              <a:rPr lang="en-US" altLang="zh-CN" dirty="0"/>
              <a:t>DCASE</a:t>
            </a:r>
            <a:r>
              <a:rPr lang="zh-CN" altLang="en-US" dirty="0"/>
              <a:t>）声学场景和事件检测及分类挑战赛中的方案</a:t>
            </a:r>
            <a:r>
              <a:rPr lang="en-US" altLang="zh-CN" dirty="0"/>
              <a:t>—</a:t>
            </a:r>
            <a:r>
              <a:rPr lang="zh-CN" altLang="en-US" dirty="0"/>
              <a:t>基于</a:t>
            </a:r>
            <a:r>
              <a:rPr lang="en-US" altLang="zh-CN" dirty="0"/>
              <a:t>Transformer</a:t>
            </a:r>
            <a:r>
              <a:rPr lang="zh-CN" altLang="en-US" dirty="0"/>
              <a:t>和预训练卷积神经网络的自动音频描述框架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13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在预训练阶段，我们修改了编码器全连接层的最后几位，使其输出一个</a:t>
                </a:r>
                <a:r>
                  <a:rPr lang="en-US" altLang="zh-CN" dirty="0"/>
                  <a:t>300</a:t>
                </a:r>
                <a:r>
                  <a:rPr lang="zh-CN" altLang="en-US" dirty="0"/>
                  <a:t>维的向量，</a:t>
                </a:r>
                <a:endParaRPr lang="en-US" altLang="zh-CN" dirty="0"/>
              </a:p>
              <a:p>
                <a:r>
                  <a:rPr lang="zh-CN" altLang="en-US" dirty="0"/>
                  <a:t>模型最后一层使用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作为激活函数，使输出的值在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之间，模型选用二元交叉熵作为损失函数。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To train the encoder, we modify the fully-connected layers of the Encoder to output a 300 dimensional vector.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b="1" dirty="0"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Sigmoid </a:t>
                </a:r>
                <a:r>
                  <a:rPr lang="en-US" altLang="zh-CN" sz="1200" dirty="0"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activation function is used in the last layer, the loss of the network is calculated using </a:t>
                </a:r>
                <a:r>
                  <a:rPr lang="en-US" altLang="zh-CN" sz="1200" b="1" dirty="0"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binary cross-entropy</a:t>
                </a:r>
                <a:r>
                  <a:rPr lang="en-US" altLang="zh-CN" sz="1200" dirty="0"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Finally, the model is trained for 60 epochs with a learning rate of </a:t>
                </a:r>
                <a:r>
                  <a:rPr lang="en-US" altLang="zh-CN" sz="1200" i="0">
                    <a:latin typeface="Cambria Math" panose="02040503050406030204" pitchFamily="18" charset="0"/>
                    <a:ea typeface="Segoe UI Emoji" panose="020B0502040204020203" pitchFamily="34" charset="0"/>
                  </a:rPr>
                  <a:t>〖</a:t>
                </a:r>
                <a:r>
                  <a:rPr lang="en-US" altLang="zh-CN" sz="1200" b="0" i="0">
                    <a:latin typeface="Cambria Math" panose="02040503050406030204" pitchFamily="18" charset="0"/>
                    <a:ea typeface="Segoe UI Emoji" panose="020B0502040204020203" pitchFamily="34" charset="0"/>
                  </a:rPr>
                  <a:t>1</a:t>
                </a:r>
                <a:r>
                  <a:rPr lang="en-US" altLang="zh-CN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×10〗^(</a:t>
                </a:r>
                <a:r>
                  <a:rPr lang="en-US" altLang="zh-CN" sz="1200" b="0" i="0">
                    <a:latin typeface="Cambria Math" panose="02040503050406030204" pitchFamily="18" charset="0"/>
                    <a:ea typeface="Segoe UI Emoji" panose="020B0502040204020203" pitchFamily="34" charset="0"/>
                  </a:rPr>
                  <a:t>−3)</a:t>
                </a:r>
                <a:r>
                  <a:rPr lang="en-US" altLang="zh-CN" sz="1200" dirty="0"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dirty="0"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dirty="0"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659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在训练阶段，我们加载预训练阶段的卷积层的权重，并冻结所有卷积层，来单独训练解码器</a:t>
            </a:r>
            <a:endParaRPr lang="en-US" altLang="zh-CN" dirty="0"/>
          </a:p>
          <a:p>
            <a:r>
              <a:rPr lang="zh-CN" altLang="en-US" dirty="0"/>
              <a:t>模型使用</a:t>
            </a:r>
            <a:r>
              <a:rPr lang="en-US" altLang="zh-CN" dirty="0" err="1"/>
              <a:t>softmax</a:t>
            </a:r>
            <a:r>
              <a:rPr lang="zh-CN" altLang="en-US" dirty="0"/>
              <a:t>作为最后一层的激活函数，交叉熵作为损失函数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219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最后我们对模型进行微调来优化整个模型</a:t>
            </a:r>
            <a:endParaRPr lang="en-US" altLang="zh-CN" dirty="0"/>
          </a:p>
          <a:p>
            <a:r>
              <a:rPr lang="zh-CN" altLang="en-US" dirty="0"/>
              <a:t>我们挑选在训练阶段表现最好的模型，以较小的学习率进行训练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157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这是我们模型中使用的一些提升手段</a:t>
            </a:r>
            <a:endParaRPr lang="en-US" altLang="zh-CN" dirty="0"/>
          </a:p>
          <a:p>
            <a:r>
              <a:rPr lang="zh-CN" altLang="en-US" dirty="0"/>
              <a:t>：数据增强可以在一定程度解决数据不足的问题，提升训练的效率。</a:t>
            </a:r>
          </a:p>
          <a:p>
            <a:r>
              <a:rPr lang="zh-CN" altLang="en-US" dirty="0"/>
              <a:t>我们使用的方法是</a:t>
            </a:r>
            <a:r>
              <a:rPr lang="en-US" altLang="zh-CN" dirty="0" err="1"/>
              <a:t>SpecAugment</a:t>
            </a:r>
            <a:r>
              <a:rPr lang="zh-CN" altLang="en-US" dirty="0"/>
              <a:t>，它是在</a:t>
            </a:r>
            <a:r>
              <a:rPr lang="en-US" altLang="zh-CN" dirty="0" err="1"/>
              <a:t>mel</a:t>
            </a:r>
            <a:r>
              <a:rPr lang="zh-CN" altLang="en-US" dirty="0"/>
              <a:t>频谱的频率维度和时间维度随机添加条状遮罩，如图所示，该方法在语音识别任务中能有效的提升模型的表现。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Label smoothing</a:t>
            </a:r>
            <a:r>
              <a:rPr lang="zh-CN" altLang="en-US" dirty="0"/>
              <a:t>是一种正则化的策略。其通过</a:t>
            </a:r>
            <a:r>
              <a:rPr lang="en-US" altLang="zh-CN" dirty="0"/>
              <a:t>“</a:t>
            </a:r>
            <a:r>
              <a:rPr lang="zh-CN" altLang="en-US" dirty="0"/>
              <a:t>软化</a:t>
            </a:r>
            <a:r>
              <a:rPr lang="en-US" altLang="zh-CN" dirty="0"/>
              <a:t>”</a:t>
            </a:r>
            <a:r>
              <a:rPr lang="zh-CN" altLang="en-US" dirty="0"/>
              <a:t>传统的</a:t>
            </a:r>
            <a:r>
              <a:rPr lang="en-US" altLang="zh-CN" dirty="0"/>
              <a:t>one-hot</a:t>
            </a:r>
            <a:r>
              <a:rPr lang="zh-CN" altLang="en-US" dirty="0"/>
              <a:t>类型标签，比如对于一个</a:t>
            </a:r>
            <a:r>
              <a:rPr lang="en-US" altLang="zh-CN" dirty="0"/>
              <a:t>10</a:t>
            </a:r>
            <a:r>
              <a:rPr lang="zh-CN" altLang="en-US" dirty="0"/>
              <a:t>维的</a:t>
            </a:r>
            <a:r>
              <a:rPr lang="en-US" altLang="zh-CN" dirty="0"/>
              <a:t>one-hot</a:t>
            </a:r>
            <a:r>
              <a:rPr lang="zh-CN" altLang="en-US" dirty="0"/>
              <a:t>向量</a:t>
            </a:r>
            <a:r>
              <a:rPr lang="en-US" altLang="zh-CN" dirty="0"/>
              <a:t>【1</a:t>
            </a:r>
            <a:r>
              <a:rPr lang="zh-CN" altLang="en-US" dirty="0"/>
              <a:t>，</a:t>
            </a:r>
            <a:r>
              <a:rPr lang="en-US" altLang="zh-CN" dirty="0"/>
              <a:t>0000】</a:t>
            </a:r>
            <a:r>
              <a:rPr lang="zh-CN" altLang="en-US" dirty="0"/>
              <a:t>通过</a:t>
            </a:r>
            <a:r>
              <a:rPr lang="en-US" altLang="zh-CN" dirty="0"/>
              <a:t>label smoothing</a:t>
            </a:r>
            <a:r>
              <a:rPr lang="zh-CN" altLang="en-US" dirty="0"/>
              <a:t>将其转换为</a:t>
            </a:r>
            <a:r>
              <a:rPr lang="en-US" altLang="zh-CN" dirty="0"/>
              <a:t>【0.9</a:t>
            </a:r>
            <a:r>
              <a:rPr lang="zh-CN" altLang="en-US" dirty="0"/>
              <a:t>，</a:t>
            </a:r>
            <a:r>
              <a:rPr lang="en-US" altLang="zh-CN" dirty="0"/>
              <a:t>0.01</a:t>
            </a:r>
            <a:r>
              <a:rPr lang="zh-CN" altLang="en-US" dirty="0"/>
              <a:t>，</a:t>
            </a:r>
            <a:r>
              <a:rPr lang="en-US" altLang="zh-CN" dirty="0"/>
              <a:t>0.01】</a:t>
            </a:r>
          </a:p>
          <a:p>
            <a:r>
              <a:rPr lang="zh-CN" altLang="en-US" dirty="0"/>
              <a:t>它能够在计算损失值时有效抑制过拟合现象。作用相当于往真实分布中加入了噪声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在预测阶段，我们采用</a:t>
            </a:r>
            <a:r>
              <a:rPr lang="en-US" altLang="zh-CN" dirty="0"/>
              <a:t>beam search</a:t>
            </a:r>
            <a:r>
              <a:rPr lang="zh-CN" altLang="en-US" dirty="0"/>
              <a:t>算法来生成句子，我们选取</a:t>
            </a:r>
            <a:r>
              <a:rPr lang="en-US" altLang="zh-CN" dirty="0"/>
              <a:t>beam size</a:t>
            </a:r>
            <a:r>
              <a:rPr lang="zh-CN" altLang="en-US" dirty="0"/>
              <a:t>的大小为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4</a:t>
            </a:r>
            <a:r>
              <a:rPr lang="zh-CN" altLang="en-US" dirty="0"/>
              <a:t>进行生成，并选取最好的结果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633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这是实验的结果，得分越高表明模型的生成效果越好，比赛以最后一项</a:t>
            </a:r>
            <a:r>
              <a:rPr lang="en-US" altLang="zh-CN" dirty="0"/>
              <a:t>spider</a:t>
            </a:r>
            <a:r>
              <a:rPr lang="zh-CN" altLang="en-US" dirty="0"/>
              <a:t>作为评价指标，他是</a:t>
            </a:r>
            <a:r>
              <a:rPr lang="en-US" altLang="zh-CN" dirty="0"/>
              <a:t>cider </a:t>
            </a:r>
            <a:r>
              <a:rPr lang="zh-CN" altLang="en-US" dirty="0"/>
              <a:t>与</a:t>
            </a:r>
            <a:r>
              <a:rPr lang="en-US" altLang="zh-CN" dirty="0"/>
              <a:t>spice</a:t>
            </a:r>
            <a:r>
              <a:rPr lang="zh-CN" altLang="en-US" dirty="0"/>
              <a:t>的平均</a:t>
            </a:r>
            <a:endParaRPr lang="en-US" altLang="zh-CN" dirty="0"/>
          </a:p>
          <a:p>
            <a:r>
              <a:rPr lang="zh-CN" altLang="en-US" dirty="0"/>
              <a:t>第一个是挑战赛官方提供的</a:t>
            </a:r>
            <a:r>
              <a:rPr lang="en-US" altLang="zh-CN" dirty="0"/>
              <a:t>baseline</a:t>
            </a:r>
            <a:r>
              <a:rPr lang="zh-CN" altLang="en-US" dirty="0"/>
              <a:t>结果</a:t>
            </a:r>
          </a:p>
          <a:p>
            <a:r>
              <a:rPr lang="en-US" altLang="zh-CN" dirty="0"/>
              <a:t>Bleu</a:t>
            </a:r>
            <a:r>
              <a:rPr lang="zh-CN" altLang="en-US" dirty="0"/>
              <a:t>计算</a:t>
            </a:r>
            <a:r>
              <a:rPr lang="en-US" altLang="zh-CN" dirty="0"/>
              <a:t>n-gram</a:t>
            </a:r>
            <a:r>
              <a:rPr lang="zh-CN" altLang="en-US" dirty="0"/>
              <a:t>准确率，</a:t>
            </a:r>
            <a:r>
              <a:rPr lang="en-US" altLang="zh-CN" dirty="0"/>
              <a:t>cider</a:t>
            </a:r>
            <a:r>
              <a:rPr lang="zh-CN" altLang="en-US" dirty="0"/>
              <a:t>计算</a:t>
            </a:r>
            <a:r>
              <a:rPr lang="en-US" altLang="zh-CN" dirty="0"/>
              <a:t>n-gram</a:t>
            </a:r>
            <a:r>
              <a:rPr lang="zh-CN" altLang="en-US" dirty="0"/>
              <a:t>余弦相似度，</a:t>
            </a:r>
            <a:r>
              <a:rPr lang="en-US" altLang="zh-CN" dirty="0"/>
              <a:t>spice</a:t>
            </a:r>
            <a:r>
              <a:rPr lang="zh-CN" altLang="en-US" dirty="0"/>
              <a:t>计算</a:t>
            </a:r>
            <a:r>
              <a:rPr lang="en-US" altLang="zh-CN" dirty="0"/>
              <a:t>F-score</a:t>
            </a:r>
            <a:r>
              <a:rPr lang="zh-CN" altLang="en-US" dirty="0"/>
              <a:t>（语义命题准确率）</a:t>
            </a:r>
            <a:endParaRPr lang="en-US" altLang="zh-CN" dirty="0"/>
          </a:p>
          <a:p>
            <a:r>
              <a:rPr lang="zh-CN" altLang="en-US" dirty="0"/>
              <a:t>表中我们比较了用预训练和不用预训练的结果，不用预训练得分为</a:t>
            </a:r>
            <a:r>
              <a:rPr lang="en-US" altLang="zh-CN" dirty="0"/>
              <a:t>0.199</a:t>
            </a:r>
            <a:r>
              <a:rPr lang="zh-CN" altLang="en-US" dirty="0"/>
              <a:t>，用预训练为</a:t>
            </a:r>
            <a:r>
              <a:rPr lang="en-US" altLang="zh-CN" dirty="0"/>
              <a:t>0.209</a:t>
            </a:r>
            <a:r>
              <a:rPr lang="zh-CN" altLang="en-US" dirty="0"/>
              <a:t>。使用预训练可以有效提升模型表现</a:t>
            </a:r>
            <a:endParaRPr lang="en-US" altLang="zh-CN" dirty="0"/>
          </a:p>
          <a:p>
            <a:r>
              <a:rPr lang="zh-CN" altLang="en-US" dirty="0"/>
              <a:t>同时我们也比较了使用</a:t>
            </a:r>
            <a:r>
              <a:rPr lang="en-US" altLang="zh-CN" dirty="0"/>
              <a:t>Transformer</a:t>
            </a:r>
            <a:r>
              <a:rPr lang="zh-CN" altLang="en-US" dirty="0"/>
              <a:t>和传统</a:t>
            </a:r>
            <a:r>
              <a:rPr lang="en-US" altLang="zh-CN" dirty="0"/>
              <a:t>LSTM</a:t>
            </a:r>
            <a:r>
              <a:rPr lang="zh-CN" altLang="en-US" dirty="0"/>
              <a:t>的生成效果，</a:t>
            </a:r>
            <a:r>
              <a:rPr lang="en-US" altLang="zh-CN" dirty="0" err="1"/>
              <a:t>lstm</a:t>
            </a:r>
            <a:r>
              <a:rPr lang="zh-CN" altLang="en-US" dirty="0"/>
              <a:t>的得分为</a:t>
            </a:r>
            <a:r>
              <a:rPr lang="en-US" altLang="zh-CN" dirty="0"/>
              <a:t>0.196</a:t>
            </a:r>
            <a:r>
              <a:rPr lang="zh-CN" altLang="en-US" dirty="0"/>
              <a:t>，而</a:t>
            </a:r>
            <a:r>
              <a:rPr lang="en-US" altLang="zh-CN" dirty="0"/>
              <a:t>Transformer</a:t>
            </a:r>
            <a:r>
              <a:rPr lang="zh-CN" altLang="en-US" dirty="0"/>
              <a:t>的得分为</a:t>
            </a:r>
            <a:r>
              <a:rPr lang="en-US" altLang="zh-CN" dirty="0"/>
              <a:t>0.209</a:t>
            </a:r>
            <a:r>
              <a:rPr lang="zh-CN" altLang="en-US" dirty="0"/>
              <a:t>，在我们的任务中</a:t>
            </a:r>
            <a:endParaRPr lang="en-US" altLang="zh-CN" dirty="0"/>
          </a:p>
          <a:p>
            <a:r>
              <a:rPr lang="en-US" altLang="zh-CN" dirty="0"/>
              <a:t>Transformer</a:t>
            </a:r>
            <a:r>
              <a:rPr lang="zh-CN" altLang="en-US" dirty="0"/>
              <a:t>有比</a:t>
            </a:r>
            <a:r>
              <a:rPr lang="en-US" altLang="zh-CN" dirty="0" err="1"/>
              <a:t>lstm</a:t>
            </a:r>
            <a:r>
              <a:rPr lang="zh-CN" altLang="en-US" dirty="0"/>
              <a:t>更优秀的语言建模效果</a:t>
            </a:r>
            <a:endParaRPr lang="en-US" altLang="zh-CN" dirty="0"/>
          </a:p>
          <a:p>
            <a:r>
              <a:rPr lang="zh-CN" altLang="en-US" dirty="0"/>
              <a:t>最后模型通过微调，可以在验证集上取得</a:t>
            </a:r>
            <a:r>
              <a:rPr lang="en-US" altLang="zh-CN" dirty="0"/>
              <a:t>0.227</a:t>
            </a:r>
            <a:r>
              <a:rPr lang="zh-CN" altLang="en-US" dirty="0"/>
              <a:t>的得分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25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54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885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94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相比于图像描述的研究进展，音频描述还差的很远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374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500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自动音频描述（</a:t>
            </a:r>
            <a:r>
              <a:rPr lang="en-US" altLang="zh-CN" dirty="0"/>
              <a:t>Automated audio captioning </a:t>
            </a:r>
            <a:r>
              <a:rPr lang="zh-CN" altLang="en-US" dirty="0"/>
              <a:t>）是结合音频和自然语言处理的一个综合任务。如图，音频描述系统的输入是一段音频，输出是对该音频的一段文字性描述</a:t>
            </a:r>
            <a:endParaRPr lang="en-US" altLang="zh-CN" dirty="0"/>
          </a:p>
          <a:p>
            <a:r>
              <a:rPr lang="zh-CN" altLang="en-US" dirty="0"/>
              <a:t>相比于音频标记和声学事件检测任务，音频描述包含音频更全面的信息，并且易于理解。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关于自动音频描述任务最早的研究是在</a:t>
            </a:r>
            <a:r>
              <a:rPr lang="en-US" altLang="zh-CN" dirty="0"/>
              <a:t>2017</a:t>
            </a:r>
            <a:r>
              <a:rPr lang="zh-CN" altLang="en-US" dirty="0"/>
              <a:t>年使用循环神经网络探索音频描述的生成。而随着音频描述数据集比如</a:t>
            </a:r>
            <a:r>
              <a:rPr lang="en-US" altLang="zh-CN" dirty="0" err="1"/>
              <a:t>audiocaps</a:t>
            </a:r>
            <a:r>
              <a:rPr lang="zh-CN" altLang="en-US" dirty="0"/>
              <a:t>，</a:t>
            </a:r>
            <a:r>
              <a:rPr lang="en-US" altLang="zh-CN" dirty="0"/>
              <a:t>Clotho</a:t>
            </a:r>
            <a:r>
              <a:rPr lang="zh-CN" altLang="en-US" dirty="0"/>
              <a:t>的发布，该任务开始受到人们的关注。</a:t>
            </a:r>
            <a:endParaRPr lang="en-US" altLang="zh-CN" dirty="0"/>
          </a:p>
          <a:p>
            <a:r>
              <a:rPr lang="zh-CN" altLang="en-US" dirty="0"/>
              <a:t>在今年自动音频描述被引入了声学场景和事件检测及分类挑战赛中，吸引了很多团队的参与。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380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对于音频描述任务而言，他需要获取音频中的对象及其属性。还需要事件的空间及时间信息，比如（几只鸟在远处叫）（喇叭响起然后汽车驶过）。</a:t>
            </a:r>
            <a:endParaRPr lang="en-US" altLang="zh-CN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同时，它还需要理解对象之间的联系，并用自然语言对这些信息进行表述。</a:t>
            </a:r>
            <a:endParaRPr lang="en-US" altLang="zh-CN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总的来说音频描述任务需要解决</a:t>
            </a:r>
            <a:r>
              <a:rPr lang="en-US" altLang="zh-CN" dirty="0">
                <a:latin typeface="Segoe UI Emoji" panose="020B0502040204020203" pitchFamily="34" charset="0"/>
                <a:ea typeface="Segoe UI Emoji" panose="020B0502040204020203" pitchFamily="34" charset="0"/>
              </a:rPr>
              <a:t>2</a:t>
            </a:r>
            <a:r>
              <a:rPr lang="zh-CN" alt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个问题，一个对音频中低级信息以及高级信息的有效提取。一个是根据提取出的音频特征选择合适的单词并组合成完整的句子</a:t>
            </a:r>
            <a:endParaRPr lang="en-US" altLang="zh-CN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自动音频描述在很多领域有着应用。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它可以用于音频信息检索。给定所需音频的描述，通过对描述进行匹配，可以快速检索出对应的音频。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在监控领域，它可以用于录音等音频的快速信息提取。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通过音频对应的文本描述，人们可以快速获取音频的信息，不再需要听整段音频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自动音频描述还可用于辅助听力障碍人士，通过搜集周围环境的声音，并实时的表达成文本形式，可以帮助听力障碍人士快速了解环境的音频信息。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612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下面我将介绍一下比赛中使用的数据集。</a:t>
            </a:r>
            <a:r>
              <a:rPr lang="en-US" altLang="zh-CN" dirty="0"/>
              <a:t>Clotho</a:t>
            </a:r>
            <a:r>
              <a:rPr lang="zh-CN" altLang="en-US" dirty="0"/>
              <a:t>是今年发布的用于音频描述的数据集。该数据集包含</a:t>
            </a:r>
            <a:r>
              <a:rPr lang="en-US" altLang="zh-CN" dirty="0"/>
              <a:t>4981</a:t>
            </a:r>
            <a:r>
              <a:rPr lang="zh-CN" altLang="en-US" dirty="0"/>
              <a:t>段来自不同场景下的音频，音频时长在</a:t>
            </a:r>
            <a:r>
              <a:rPr lang="en-US" altLang="zh-CN" dirty="0"/>
              <a:t>15-30</a:t>
            </a:r>
            <a:r>
              <a:rPr lang="zh-CN" altLang="en-US" dirty="0"/>
              <a:t>秒之间。</a:t>
            </a:r>
            <a:endParaRPr lang="en-US" altLang="zh-CN" dirty="0"/>
          </a:p>
          <a:p>
            <a:r>
              <a:rPr lang="zh-CN" altLang="en-US" dirty="0"/>
              <a:t>每段音频对应</a:t>
            </a:r>
            <a:r>
              <a:rPr lang="en-US" altLang="zh-CN" dirty="0"/>
              <a:t>5</a:t>
            </a:r>
            <a:r>
              <a:rPr lang="zh-CN" altLang="en-US" dirty="0"/>
              <a:t>句描述，共</a:t>
            </a:r>
            <a:r>
              <a:rPr lang="en-US" altLang="zh-CN" dirty="0"/>
              <a:t>24 905</a:t>
            </a:r>
            <a:r>
              <a:rPr lang="zh-CN" altLang="en-US" dirty="0"/>
              <a:t>段描述，句子的单词在</a:t>
            </a:r>
            <a:r>
              <a:rPr lang="en-US" altLang="zh-CN" dirty="0"/>
              <a:t>8-20</a:t>
            </a:r>
            <a:r>
              <a:rPr lang="zh-CN" altLang="en-US" dirty="0"/>
              <a:t>个之间。</a:t>
            </a:r>
            <a:r>
              <a:rPr lang="en-US" altLang="zh-CN" dirty="0"/>
              <a:t>Clotho</a:t>
            </a:r>
            <a:r>
              <a:rPr lang="zh-CN" altLang="en-US" dirty="0"/>
              <a:t>数据集中共有</a:t>
            </a:r>
            <a:r>
              <a:rPr lang="en-US" altLang="zh-CN" dirty="0"/>
              <a:t>4365</a:t>
            </a:r>
            <a:r>
              <a:rPr lang="zh-CN" altLang="en-US" dirty="0"/>
              <a:t>个不同的单词。</a:t>
            </a:r>
            <a:endParaRPr lang="en-US" altLang="zh-CN" dirty="0"/>
          </a:p>
          <a:p>
            <a:r>
              <a:rPr lang="zh-CN" altLang="en-US" dirty="0"/>
              <a:t>数据集分割成</a:t>
            </a:r>
            <a:r>
              <a:rPr lang="en-US" altLang="zh-CN" dirty="0"/>
              <a:t>3</a:t>
            </a:r>
            <a:r>
              <a:rPr lang="zh-CN" altLang="en-US" dirty="0"/>
              <a:t>部分</a:t>
            </a:r>
            <a:r>
              <a:rPr lang="en-US" altLang="zh-CN" dirty="0"/>
              <a:t>60%</a:t>
            </a:r>
            <a:r>
              <a:rPr lang="zh-CN" altLang="en-US" dirty="0"/>
              <a:t>作为训练集，</a:t>
            </a:r>
            <a:r>
              <a:rPr lang="en-US" altLang="zh-CN" dirty="0"/>
              <a:t>20%</a:t>
            </a:r>
            <a:r>
              <a:rPr lang="zh-CN" altLang="en-US" dirty="0"/>
              <a:t>作为验证集，</a:t>
            </a:r>
            <a:r>
              <a:rPr lang="en-US" altLang="zh-CN" dirty="0"/>
              <a:t>20%</a:t>
            </a:r>
            <a:r>
              <a:rPr lang="zh-CN" altLang="en-US" dirty="0"/>
              <a:t>作为测试集。</a:t>
            </a:r>
            <a:endParaRPr lang="en-US" altLang="zh-CN" dirty="0"/>
          </a:p>
          <a:p>
            <a:r>
              <a:rPr lang="zh-CN" altLang="en-US" dirty="0"/>
              <a:t>右图是</a:t>
            </a:r>
            <a:r>
              <a:rPr lang="en-US" altLang="zh-CN" dirty="0"/>
              <a:t>Clotho</a:t>
            </a:r>
            <a:r>
              <a:rPr lang="zh-CN" altLang="en-US" dirty="0"/>
              <a:t>数据集中数据的分布</a:t>
            </a:r>
            <a:endParaRPr lang="en-US" altLang="zh-CN" dirty="0"/>
          </a:p>
          <a:p>
            <a:r>
              <a:rPr lang="zh-CN" altLang="en-US" dirty="0"/>
              <a:t>不能使用任何外部数据集已经预训练好的模型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46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20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这就是我们提出的系统，一个标准的</a:t>
            </a:r>
            <a:r>
              <a:rPr lang="en-US" altLang="zh-CN" dirty="0"/>
              <a:t>encoder-</a:t>
            </a:r>
            <a:r>
              <a:rPr lang="en-US" altLang="zh-CN" dirty="0" err="1"/>
              <a:t>deccoder</a:t>
            </a:r>
            <a:r>
              <a:rPr lang="zh-CN" altLang="en-US" dirty="0"/>
              <a:t>框架。网络的输入是从音频生成的</a:t>
            </a:r>
            <a:r>
              <a:rPr lang="en-US" altLang="zh-CN" dirty="0"/>
              <a:t>Mel</a:t>
            </a:r>
            <a:r>
              <a:rPr lang="zh-CN" altLang="en-US" dirty="0"/>
              <a:t>谱，其</a:t>
            </a:r>
            <a:r>
              <a:rPr lang="en-US" altLang="zh-CN" dirty="0" err="1"/>
              <a:t>mel</a:t>
            </a:r>
            <a:r>
              <a:rPr lang="zh-CN" altLang="en-US" dirty="0"/>
              <a:t>刻度为</a:t>
            </a:r>
            <a:r>
              <a:rPr lang="en-US" altLang="zh-CN" dirty="0"/>
              <a:t>64</a:t>
            </a:r>
            <a:r>
              <a:rPr lang="zh-CN" altLang="en-US" dirty="0"/>
              <a:t>位，长度根据音频的时间确定</a:t>
            </a:r>
          </a:p>
          <a:p>
            <a:r>
              <a:rPr lang="en-US" altLang="zh-CN" dirty="0"/>
              <a:t>encoder</a:t>
            </a:r>
            <a:r>
              <a:rPr lang="zh-CN" altLang="en-US" dirty="0"/>
              <a:t>采用了一个比较简单的</a:t>
            </a:r>
            <a:r>
              <a:rPr lang="en-US" altLang="zh-CN" dirty="0"/>
              <a:t>CNN</a:t>
            </a:r>
            <a:r>
              <a:rPr lang="zh-CN" altLang="en-US" dirty="0"/>
              <a:t>结构，</a:t>
            </a:r>
            <a:r>
              <a:rPr lang="en-US" altLang="zh-CN" dirty="0"/>
              <a:t>decoder</a:t>
            </a:r>
            <a:r>
              <a:rPr lang="zh-CN" altLang="en-US" dirty="0"/>
              <a:t>采用在</a:t>
            </a:r>
            <a:r>
              <a:rPr lang="en-US" altLang="zh-CN" dirty="0" err="1"/>
              <a:t>nlp</a:t>
            </a:r>
            <a:r>
              <a:rPr lang="zh-CN" altLang="en-US" dirty="0"/>
              <a:t>中比较受欢迎的</a:t>
            </a:r>
            <a:r>
              <a:rPr lang="en-US" altLang="zh-CN" dirty="0"/>
              <a:t>transformer</a:t>
            </a:r>
            <a:r>
              <a:rPr lang="zh-CN" altLang="en-US" dirty="0"/>
              <a:t>结构</a:t>
            </a:r>
          </a:p>
          <a:p>
            <a:r>
              <a:rPr lang="zh-CN" altLang="en-US" dirty="0"/>
              <a:t>实验分为</a:t>
            </a:r>
            <a:r>
              <a:rPr lang="en-US" altLang="zh-CN" dirty="0"/>
              <a:t>3</a:t>
            </a:r>
            <a:r>
              <a:rPr lang="zh-CN" altLang="en-US" dirty="0"/>
              <a:t>步，预训练，训练以及微调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36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编码器有</a:t>
            </a:r>
            <a:r>
              <a:rPr lang="en-US" altLang="zh-CN" dirty="0"/>
              <a:t>4</a:t>
            </a:r>
            <a:r>
              <a:rPr lang="zh-CN" altLang="en-US" dirty="0"/>
              <a:t>个卷积模块，每个模块由</a:t>
            </a:r>
            <a:r>
              <a:rPr lang="en-US" altLang="zh-CN" dirty="0"/>
              <a:t>2</a:t>
            </a:r>
            <a:r>
              <a:rPr lang="zh-CN" altLang="en-US" dirty="0"/>
              <a:t>层</a:t>
            </a:r>
            <a:r>
              <a:rPr lang="en-US" altLang="zh-CN" dirty="0" err="1"/>
              <a:t>cnn</a:t>
            </a:r>
            <a:r>
              <a:rPr lang="zh-CN" altLang="en-US" dirty="0"/>
              <a:t>和一个平均池化层组层 特征数从</a:t>
            </a:r>
            <a:r>
              <a:rPr lang="en-US" altLang="zh-CN" dirty="0"/>
              <a:t>1-64-128-256-512</a:t>
            </a:r>
            <a:r>
              <a:rPr lang="zh-CN" altLang="en-US" dirty="0"/>
              <a:t>，之后再对最后一个维度（对应频谱的频率维度）取平均进行</a:t>
            </a:r>
          </a:p>
          <a:p>
            <a:r>
              <a:rPr lang="zh-CN" altLang="en-US" dirty="0"/>
              <a:t>降维，再通过全连接层装换为</a:t>
            </a:r>
            <a:r>
              <a:rPr lang="en-US" altLang="zh-CN" dirty="0"/>
              <a:t>192</a:t>
            </a:r>
            <a:r>
              <a:rPr lang="zh-CN" altLang="en-US" dirty="0"/>
              <a:t>维度。便于输入</a:t>
            </a:r>
            <a:r>
              <a:rPr lang="en-US" altLang="zh-CN" dirty="0"/>
              <a:t>decoder</a:t>
            </a:r>
            <a:r>
              <a:rPr lang="zh-CN" altLang="en-US" dirty="0"/>
              <a:t>进行</a:t>
            </a:r>
            <a:r>
              <a:rPr lang="en-US" altLang="zh-CN" dirty="0"/>
              <a:t>attention</a:t>
            </a:r>
          </a:p>
          <a:p>
            <a:endParaRPr lang="en-US" altLang="zh-CN" dirty="0"/>
          </a:p>
          <a:p>
            <a:r>
              <a:rPr lang="zh-CN" altLang="en-US" dirty="0"/>
              <a:t>解码器是一个标准的</a:t>
            </a:r>
            <a:r>
              <a:rPr lang="en-US" altLang="zh-CN" dirty="0"/>
              <a:t>transformer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r>
              <a:rPr lang="zh-CN" altLang="en-US" dirty="0"/>
              <a:t>部分，</a:t>
            </a:r>
            <a:r>
              <a:rPr lang="en-US" altLang="zh-CN" dirty="0"/>
              <a:t>embedding</a:t>
            </a:r>
            <a:r>
              <a:rPr lang="zh-CN" altLang="en-US" dirty="0"/>
              <a:t>层将单词装换为</a:t>
            </a:r>
            <a:r>
              <a:rPr lang="en-US" altLang="zh-CN" dirty="0"/>
              <a:t>192</a:t>
            </a:r>
            <a:r>
              <a:rPr lang="zh-CN" altLang="en-US" dirty="0"/>
              <a:t>维的的词嵌入，解码器</a:t>
            </a:r>
            <a:r>
              <a:rPr lang="en-US" altLang="zh-CN" dirty="0"/>
              <a:t>uses a 2-layers Transformer decoder with 4 heads attention.</a:t>
            </a:r>
          </a:p>
          <a:p>
            <a:r>
              <a:rPr lang="zh-CN" altLang="en-US" dirty="0"/>
              <a:t>在训练阶段我们使用</a:t>
            </a:r>
            <a:r>
              <a:rPr lang="en-US" altLang="zh-CN" dirty="0"/>
              <a:t>teacher forcing</a:t>
            </a:r>
            <a:r>
              <a:rPr lang="zh-CN" altLang="en-US" dirty="0"/>
              <a:t>将真实的标签作为输入来加快模型收敛，最终让网络学会根据音频和已经生成的单词预测下一个单词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085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通常来说，直接建立音频到句子之间的映射关系是困难的。我们直接训练整个模型并不能取得很好的结果，编码器和解码器都不能进行很好的优化。</a:t>
            </a:r>
            <a:endParaRPr lang="en-US" altLang="zh-CN" dirty="0"/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为了解决这一问题，在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DCASE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挑战赛中我们设计了一个多标签分类任务来预训练</a:t>
            </a:r>
            <a:r>
              <a:rPr lang="en-US" altLang="zh-CN" sz="1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encoder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，降低模型训练的难度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563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这是我们获取多标签分类任务标签的方法。对于一段音频，有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句对应的描述。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首先我们统计数据集中单词的词频，去除无意义的单词后选取频次最高的</a:t>
            </a:r>
            <a:r>
              <a:rPr lang="en-US" altLang="zh-CN" dirty="0"/>
              <a:t>300</a:t>
            </a:r>
            <a:r>
              <a:rPr lang="zh-CN" altLang="en-US" dirty="0"/>
              <a:t>个单词作为类别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5</a:t>
            </a:r>
            <a:r>
              <a:rPr lang="zh-CN" altLang="en-US" dirty="0"/>
              <a:t>句描述中提取出对应的单词作为音频的标签，并将其转换为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的向量表示。向量为</a:t>
            </a:r>
            <a:r>
              <a:rPr lang="en-US" altLang="zh-CN" dirty="0"/>
              <a:t>300</a:t>
            </a:r>
            <a:r>
              <a:rPr lang="zh-CN" altLang="en-US" dirty="0"/>
              <a:t>为，单词对应的位置的值为</a:t>
            </a:r>
            <a:r>
              <a:rPr lang="en-US" altLang="zh-CN" dirty="0"/>
              <a:t>1</a:t>
            </a:r>
            <a:endParaRPr lang="zh-CN" altLang="en-US" dirty="0"/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3A6A-0A8E-403E-B04F-E12E62F0097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17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14881-B6AE-4561-A454-D8FEEF518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37A806-2462-41B2-9C0A-6A801DCBB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36E4F5-945F-43C4-9228-43505F101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459006-FB83-418C-BB10-06000FC2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CDFD-5870-429B-B11E-78B8C6A9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61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1A4E8-EB83-4B0A-A885-448B4A27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4E9CCE-9EB5-43FE-90DC-A305C5877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D81A53-5F8E-45FA-85D3-D34FBFF2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ECF443-95E6-492A-A331-CD25A2B2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56115-FD1D-4B17-84E4-0AF7F0E0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875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C6A59D-6933-4B9D-A184-F03D2FC5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263237-C699-4827-9AD6-AA68666B6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2ACDFB-6C3E-4113-9203-FC140D05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55E48F-C3A8-42AE-BFA4-0609E683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42D5FF-7DC5-4505-836F-931217C6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73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0ACF5-B609-4F23-9F0E-63BEF667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6A7A4-7979-4BA4-9900-782A5D272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045BB7-453E-4030-AAAC-EE13BF45A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C0C91A-AE2B-44C6-BE56-FA952C21A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3C565D-53E9-4DE2-86B6-A97E92142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12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F1580-3959-4DF8-A6F4-01597FC7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E5A010-0403-4F21-BC9A-A16542071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69EB78-1EAC-4F54-9389-DE3D18D43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2B92E6-CC3C-457D-BA69-14A5330B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7AF192-125F-4BCB-829B-1B54EE69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526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28E5A-DB2E-404B-9A0D-BF58C2B1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0CE1BE-59BB-4E19-AE3D-632042968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ED3189-F2C5-43C3-A909-1F1F39BBA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3CE0C9-9DA0-4021-8E0F-8208F17D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B9E768-449C-43E1-8FAD-60CDD2C1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B23922-3F49-4709-9528-86532440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BAC31-9625-453B-B2FB-EB7CB54AA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ED670C-F537-425C-B57C-E9E1B1A46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C8F0BE-77FE-4AA2-85BC-0EEC38608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A284A7-20AB-4321-9735-AD6995716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8C5717-3F3F-468E-8F6B-1318146C75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499AE5-AEBA-4EC0-B20A-3A1F7A86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318B0B-F4D4-4DC3-AE49-993436DA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647A68B-FBEB-4454-87B8-9DD0C8B7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03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FFEC2-1CAD-4EE2-B0C2-2A4CB1D7F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CD89E2-AA50-4912-8370-DF4E366A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5BF506-613D-4016-B6E1-D9A1804C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381A34-8529-46FB-9F27-15116A8E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97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0568D4-5593-4845-AB21-2E75A127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890A38-813F-4698-A5C7-1441728F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B26D43-40E0-4A48-A0B5-E7F8DDC6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90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2A7AA-D0B2-4853-9CDC-B0312D81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BC392B-C8B5-4BED-8007-F635DA81D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2806AA-17D0-4883-86F8-48A726B46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3C739E-8EF0-42DC-BAAF-11D96A54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D94D85-452E-4B05-9641-97ADCD4E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72BFC2-6F89-487A-8FED-0663CF2A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1D72A-F839-4AF5-9B0F-462951A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8E2300-46CF-4021-9D5C-417C292A2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C60C1F-F622-4503-BB60-BECFD6883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78582E-55C6-4150-B19C-0FEF74E4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98F90B-DFBB-49A2-A887-4AA0405C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F49786-E4C4-43F6-8A1D-4C673A32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43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A158E5-4592-4749-9AFB-A946AE8E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C010F5-9A8B-40C6-8289-143A2BEDC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3E1374-D556-41AC-A13F-30FF30FB7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E6036-4527-4181-B272-2170D840F1E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27DC0-5DC0-4430-9CBE-EDDF8F9DA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799889-3BFB-4C8B-9C50-76CDAAE50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4933D-226F-42EA-A07A-A33D3F0B4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93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6.png"/><Relationship Id="rId5" Type="http://schemas.microsoft.com/office/2007/relationships/media" Target="../media/media3.wav"/><Relationship Id="rId10" Type="http://schemas.openxmlformats.org/officeDocument/2006/relationships/notesSlide" Target="../notesSlides/notesSlide17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03155-3BEE-40AB-B2D7-C6A9B331B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47" y="1410074"/>
            <a:ext cx="10248900" cy="169164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Audio Captioning based on Transformer and pre-trained CNN</a:t>
            </a:r>
            <a:endParaRPr lang="zh-CN" altLang="en-US" sz="4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6C1E19-8E00-489E-AA7D-817AD2AEE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3977553"/>
            <a:ext cx="9144000" cy="885985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汇报人：陈堃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指导老师：李圣辰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北京邮电大学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400146-4F47-4921-9992-486C6003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77731" cy="18533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9A13F5-C966-4865-87E8-7C60ACBD90AA}"/>
              </a:ext>
            </a:extLst>
          </p:cNvPr>
          <p:cNvSpPr txBox="1"/>
          <p:nvPr/>
        </p:nvSpPr>
        <p:spPr>
          <a:xfrm>
            <a:off x="5349639" y="6343650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2020-11-15</a:t>
            </a:r>
            <a:endParaRPr lang="zh-CN" altLang="en-US" sz="2000" dirty="0">
              <a:latin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51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Experiments | Pre-training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831DB5-6B76-4155-BF53-0E77780F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993" y="1295686"/>
            <a:ext cx="10515600" cy="18891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B1A111-3736-42C9-8EE8-33CA220A9FD8}"/>
              </a:ext>
            </a:extLst>
          </p:cNvPr>
          <p:cNvSpPr txBox="1"/>
          <p:nvPr/>
        </p:nvSpPr>
        <p:spPr>
          <a:xfrm>
            <a:off x="512836" y="4361985"/>
            <a:ext cx="10704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修改</a:t>
            </a:r>
            <a:r>
              <a:rPr lang="en-US" altLang="zh-CN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encoder</a:t>
            </a:r>
            <a:r>
              <a:rPr lang="zh-CN" altLang="en-US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最后的全连接层，将其运用到多标签预测任务中</a:t>
            </a:r>
            <a:endParaRPr lang="en-US" altLang="zh-CN" sz="2400" dirty="0">
              <a:latin typeface="Segoe UI Semibold" panose="020B0702040204020203" pitchFamily="34" charset="0"/>
              <a:ea typeface="宋体" panose="02010600030101010101" pitchFamily="2" charset="-122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Sigmoid</a:t>
            </a:r>
            <a:r>
              <a:rPr lang="en-US" altLang="zh-CN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 </a:t>
            </a:r>
            <a:r>
              <a:rPr lang="zh-CN" altLang="en-US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作为最后一层的激活函数</a:t>
            </a:r>
            <a:endParaRPr lang="en-US" altLang="zh-CN" sz="2400" dirty="0">
              <a:latin typeface="Segoe UI Semibold" panose="020B0702040204020203" pitchFamily="34" charset="0"/>
              <a:ea typeface="宋体" panose="02010600030101010101" pitchFamily="2" charset="-122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使用二元交叉熵损失函数进行训练</a:t>
            </a:r>
            <a:endParaRPr lang="en-US" altLang="zh-CN" sz="2400" dirty="0">
              <a:latin typeface="Segoe UI Semibold" panose="020B0702040204020203" pitchFamily="34" charset="0"/>
              <a:ea typeface="宋体" panose="02010600030101010101" pitchFamily="2" charset="-122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4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Experiments | Training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C5BBDE-30AA-42FE-BB8F-D7639E55A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173" y="1645920"/>
            <a:ext cx="11612153" cy="17700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ADEA3D-3E7F-4453-9B86-680CAD9B1B67}"/>
              </a:ext>
            </a:extLst>
          </p:cNvPr>
          <p:cNvSpPr txBox="1"/>
          <p:nvPr/>
        </p:nvSpPr>
        <p:spPr>
          <a:xfrm>
            <a:off x="491563" y="4348480"/>
            <a:ext cx="11184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加载预训练过程中</a:t>
            </a:r>
            <a:r>
              <a:rPr lang="en-US" altLang="zh-CN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CNN</a:t>
            </a:r>
            <a:r>
              <a:rPr lang="zh-CN" altLang="en-US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的权重并冻结所有</a:t>
            </a:r>
            <a:r>
              <a:rPr lang="en-US" altLang="zh-CN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CNN</a:t>
            </a:r>
            <a:r>
              <a:rPr lang="zh-CN" altLang="en-US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层</a:t>
            </a:r>
            <a:endParaRPr lang="en-US" altLang="zh-CN" sz="2400" dirty="0">
              <a:latin typeface="Segoe UI Semibold" panose="020B0702040204020203" pitchFamily="34" charset="0"/>
              <a:ea typeface="宋体" panose="02010600030101010101" pitchFamily="2" charset="-122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模型最后一层的激活函数为</a:t>
            </a:r>
            <a:r>
              <a:rPr lang="en-US" altLang="zh-CN" sz="2400" dirty="0" err="1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Softmax</a:t>
            </a:r>
            <a:endParaRPr lang="en-US" altLang="zh-CN" sz="2400" dirty="0">
              <a:latin typeface="Segoe UI Semibold" panose="020B0702040204020203" pitchFamily="34" charset="0"/>
              <a:ea typeface="宋体" panose="02010600030101010101" pitchFamily="2" charset="-122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使用交叉熵损失函数进行训练</a:t>
            </a:r>
            <a:endParaRPr lang="en-US" altLang="zh-CN" sz="2400" dirty="0">
              <a:latin typeface="Segoe UI Semibold" panose="020B0702040204020203" pitchFamily="34" charset="0"/>
              <a:ea typeface="宋体" panose="02010600030101010101" pitchFamily="2" charset="-122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864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Experiments | Fine-tuning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7B6F76B-6924-40E7-89E6-6961A0178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408" y="1723210"/>
            <a:ext cx="11582924" cy="1318308"/>
          </a:xfrm>
          <a:prstGeom prst="rect">
            <a:avLst/>
          </a:prstGeom>
        </p:spPr>
      </p:pic>
      <p:sp>
        <p:nvSpPr>
          <p:cNvPr id="7" name="文本框 4">
            <a:extLst>
              <a:ext uri="{FF2B5EF4-FFF2-40B4-BE49-F238E27FC236}">
                <a16:creationId xmlns:a16="http://schemas.microsoft.com/office/drawing/2014/main" id="{A9ADEA3D-3E7F-4453-9B86-680CAD9B1B67}"/>
              </a:ext>
            </a:extLst>
          </p:cNvPr>
          <p:cNvSpPr txBox="1"/>
          <p:nvPr/>
        </p:nvSpPr>
        <p:spPr>
          <a:xfrm>
            <a:off x="578192" y="4517391"/>
            <a:ext cx="7552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使用较小的学习率对整个模型进行微调优化整个模型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6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Experiments | Tricks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C58299-FEA0-40D5-AB00-B0C7B5E7F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2548" y="1365727"/>
                <a:ext cx="10515600" cy="342344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Arial Rounded MT Bold" panose="020F0704030504030204" pitchFamily="34" charset="0"/>
                  </a:rPr>
                  <a:t>Data augmentation with </a:t>
                </a:r>
                <a:r>
                  <a:rPr lang="en-US" altLang="zh-CN" dirty="0" err="1">
                    <a:latin typeface="Arial Rounded MT Bold" panose="020F0704030504030204" pitchFamily="34" charset="0"/>
                  </a:rPr>
                  <a:t>SpecAugment</a:t>
                </a:r>
                <a:r>
                  <a:rPr lang="en-US" altLang="zh-CN" dirty="0">
                    <a:latin typeface="Arial Rounded MT Bold" panose="020F0704030504030204" pitchFamily="34" charset="0"/>
                  </a:rPr>
                  <a:t>[1]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  <a:p>
                <a:pPr marL="0" indent="0">
                  <a:buNone/>
                </a:pPr>
                <a:endParaRPr lang="en-US" altLang="zh-CN" dirty="0"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  <a:p>
                <a:r>
                  <a:rPr lang="en-US" altLang="zh-CN" dirty="0">
                    <a:latin typeface="Arial Rounded MT Bold" panose="020F0704030504030204" pitchFamily="34" charset="0"/>
                    <a:ea typeface="Segoe UI Emoji" panose="020B0502040204020203" pitchFamily="34" charset="0"/>
                  </a:rPr>
                  <a:t>Label smoothing[2]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ϵ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ϵ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altLang="zh-CN" dirty="0">
                  <a:latin typeface="Arial Rounded MT Bold" panose="020F0704030504030204" pitchFamily="34" charset="0"/>
                </a:endParaRPr>
              </a:p>
              <a:p>
                <a:pPr algn="just"/>
                <a:r>
                  <a:rPr lang="en-US" altLang="zh-CN" dirty="0">
                    <a:latin typeface="Arial Rounded MT Bold" panose="020F0704030504030204" pitchFamily="34" charset="0"/>
                  </a:rPr>
                  <a:t>Beam search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C58299-FEA0-40D5-AB00-B0C7B5E7F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2548" y="1365727"/>
                <a:ext cx="10515600" cy="3423443"/>
              </a:xfrm>
              <a:blipFill>
                <a:blip r:embed="rId3"/>
                <a:stretch>
                  <a:fillRect l="-1043" t="-3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F23E47C-9BDE-41AD-A8CC-74F17200D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52" y="1980401"/>
            <a:ext cx="7364674" cy="11262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97778A-BB18-423E-BD7D-36E5EFEA845A}"/>
              </a:ext>
            </a:extLst>
          </p:cNvPr>
          <p:cNvSpPr txBox="1"/>
          <p:nvPr/>
        </p:nvSpPr>
        <p:spPr>
          <a:xfrm>
            <a:off x="838200" y="5492273"/>
            <a:ext cx="11025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Park, Daniel S., et al.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Specaugment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simple data augmentation method for automatic speech recognition." 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arXiv:1904.08779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(2019).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Christian, et al. "Rethinking the inception architecture for computer vision." Proceedings of the IEEE conference on computer vision and pattern recognition. 2016.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4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Results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CD9908-229B-4CB8-81CC-385E16E5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1950979"/>
            <a:ext cx="11349990" cy="295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8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Results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FA74255-A494-4A99-B839-97F233A26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558" y="1836444"/>
            <a:ext cx="11822884" cy="318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04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Results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2A10BAB-3016-4661-8448-201AF7C10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320" y="3014080"/>
            <a:ext cx="10515600" cy="227002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B809FE1-EF90-4A85-9B9C-D4B2801982E3}"/>
              </a:ext>
            </a:extLst>
          </p:cNvPr>
          <p:cNvCxnSpPr/>
          <p:nvPr/>
        </p:nvCxnSpPr>
        <p:spPr>
          <a:xfrm flipH="1">
            <a:off x="2579057" y="2584919"/>
            <a:ext cx="320040" cy="57150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97C18E8-49F3-4C1B-847F-069A4F2B2B95}"/>
              </a:ext>
            </a:extLst>
          </p:cNvPr>
          <p:cNvSpPr txBox="1"/>
          <p:nvPr/>
        </p:nvSpPr>
        <p:spPr>
          <a:xfrm>
            <a:off x="2569859" y="2250413"/>
            <a:ext cx="171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Our system</a:t>
            </a:r>
            <a:endParaRPr lang="zh-CN" altLang="en-US" sz="2400" dirty="0">
              <a:latin typeface="Segoe UI Emoji" panose="020B0502040204020203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C3DC4A96-F339-4DAE-8EE9-8E9D0C980D2B}"/>
              </a:ext>
            </a:extLst>
          </p:cNvPr>
          <p:cNvSpPr txBox="1"/>
          <p:nvPr/>
        </p:nvSpPr>
        <p:spPr>
          <a:xfrm>
            <a:off x="838200" y="1175259"/>
            <a:ext cx="518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在测试集上模型</a:t>
            </a:r>
            <a:r>
              <a:rPr lang="en-US" altLang="zh-CN" sz="24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SPIDEr</a:t>
            </a:r>
            <a:r>
              <a:rPr lang="zh-CN" altLang="en-US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得分为</a:t>
            </a:r>
            <a:r>
              <a:rPr lang="en-US" altLang="zh-CN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0.214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AB8110-2C46-4BBE-9D6D-493B76F85E73}"/>
              </a:ext>
            </a:extLst>
          </p:cNvPr>
          <p:cNvSpPr/>
          <p:nvPr/>
        </p:nvSpPr>
        <p:spPr>
          <a:xfrm>
            <a:off x="3937732" y="324433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Open Sans"/>
              </a:rPr>
              <a:t>0.194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982C5C-DC13-4330-BA02-A61B146415C0}"/>
              </a:ext>
            </a:extLst>
          </p:cNvPr>
          <p:cNvSpPr/>
          <p:nvPr/>
        </p:nvSpPr>
        <p:spPr>
          <a:xfrm>
            <a:off x="1188785" y="3059668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Open Sans"/>
              </a:rPr>
              <a:t>0.222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5C5060-B06C-4E16-A380-841CE071C47B}"/>
              </a:ext>
            </a:extLst>
          </p:cNvPr>
          <p:cNvSpPr/>
          <p:nvPr/>
        </p:nvSpPr>
        <p:spPr>
          <a:xfrm>
            <a:off x="2164601" y="3089089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Open Sans"/>
              </a:rPr>
              <a:t>0.214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449EA9-6B93-4A26-B514-20D27D32C59D}"/>
              </a:ext>
            </a:extLst>
          </p:cNvPr>
          <p:cNvSpPr/>
          <p:nvPr/>
        </p:nvSpPr>
        <p:spPr>
          <a:xfrm>
            <a:off x="3058869" y="3244334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Open Sans"/>
              </a:rPr>
              <a:t>0.196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D7BBF6-2AD4-415C-9951-1E605B922DE0}"/>
              </a:ext>
            </a:extLst>
          </p:cNvPr>
          <p:cNvSpPr/>
          <p:nvPr/>
        </p:nvSpPr>
        <p:spPr>
          <a:xfrm>
            <a:off x="4904239" y="3613666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Open Sans"/>
              </a:rPr>
              <a:t>0.150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13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Results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C3DC4A96-F339-4DAE-8EE9-8E9D0C980D2B}"/>
              </a:ext>
            </a:extLst>
          </p:cNvPr>
          <p:cNvSpPr txBox="1"/>
          <p:nvPr/>
        </p:nvSpPr>
        <p:spPr>
          <a:xfrm>
            <a:off x="838200" y="1175259"/>
            <a:ext cx="355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在测试集上的生成结果</a:t>
            </a:r>
            <a:endParaRPr lang="en-US" altLang="zh-CN" sz="2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11" name="test_0053">
            <a:hlinkClick r:id="" action="ppaction://media"/>
            <a:extLst>
              <a:ext uri="{FF2B5EF4-FFF2-40B4-BE49-F238E27FC236}">
                <a16:creationId xmlns:a16="http://schemas.microsoft.com/office/drawing/2014/main" id="{F6F72F71-738D-48C4-BA01-41D910A24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39937" y="2374936"/>
            <a:ext cx="487363" cy="4873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2D93A8F-6644-4825-B4D5-D6C1492AC96C}"/>
              </a:ext>
            </a:extLst>
          </p:cNvPr>
          <p:cNvSpPr txBox="1"/>
          <p:nvPr/>
        </p:nvSpPr>
        <p:spPr>
          <a:xfrm>
            <a:off x="1918649" y="2436501"/>
            <a:ext cx="6853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birds are chirping and people are talking in the background</a:t>
            </a:r>
            <a:endParaRPr lang="zh-CN" altLang="en-US" sz="2000" dirty="0">
              <a:latin typeface="Segoe UI Emoji" panose="020B0502040204020203" pitchFamily="34" charset="0"/>
            </a:endParaRPr>
          </a:p>
        </p:txBody>
      </p:sp>
      <p:pic>
        <p:nvPicPr>
          <p:cNvPr id="13" name="test_0028">
            <a:hlinkClick r:id="" action="ppaction://media"/>
            <a:extLst>
              <a:ext uri="{FF2B5EF4-FFF2-40B4-BE49-F238E27FC236}">
                <a16:creationId xmlns:a16="http://schemas.microsoft.com/office/drawing/2014/main" id="{E97BEA12-3276-4DE8-9EBF-316F261719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55370" y="3304824"/>
            <a:ext cx="487363" cy="4873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58ADB5F-7A0E-41F9-A08D-BE67B6F963E4}"/>
              </a:ext>
            </a:extLst>
          </p:cNvPr>
          <p:cNvSpPr txBox="1"/>
          <p:nvPr/>
        </p:nvSpPr>
        <p:spPr>
          <a:xfrm>
            <a:off x="1918649" y="3392077"/>
            <a:ext cx="682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water is splashing in a sink and then the water is turned off</a:t>
            </a:r>
            <a:endParaRPr lang="zh-CN" altLang="en-US" sz="2000" dirty="0">
              <a:latin typeface="Segoe UI Emoji" panose="020B0502040204020203" pitchFamily="34" charset="0"/>
            </a:endParaRPr>
          </a:p>
        </p:txBody>
      </p:sp>
      <p:pic>
        <p:nvPicPr>
          <p:cNvPr id="15" name="test_0319">
            <a:hlinkClick r:id="" action="ppaction://media"/>
            <a:extLst>
              <a:ext uri="{FF2B5EF4-FFF2-40B4-BE49-F238E27FC236}">
                <a16:creationId xmlns:a16="http://schemas.microsoft.com/office/drawing/2014/main" id="{D78C9A46-2F7C-4DB3-88F1-B4C5E26492C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93952" y="4234712"/>
            <a:ext cx="487363" cy="48736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3CEF7B8-B068-40D4-9A14-1B17A92C8B5B}"/>
              </a:ext>
            </a:extLst>
          </p:cNvPr>
          <p:cNvSpPr/>
          <p:nvPr/>
        </p:nvSpPr>
        <p:spPr>
          <a:xfrm>
            <a:off x="1918649" y="4288003"/>
            <a:ext cx="5614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a car drives down the road while the wind blows</a:t>
            </a:r>
            <a:endParaRPr lang="zh-CN" altLang="en-US" sz="2000" dirty="0">
              <a:latin typeface="Segoe UI Emoji" panose="020B0502040204020203" pitchFamily="34" charset="0"/>
            </a:endParaRPr>
          </a:p>
        </p:txBody>
      </p:sp>
      <p:pic>
        <p:nvPicPr>
          <p:cNvPr id="17" name="test_0988">
            <a:hlinkClick r:id="" action="ppaction://media"/>
            <a:extLst>
              <a:ext uri="{FF2B5EF4-FFF2-40B4-BE49-F238E27FC236}">
                <a16:creationId xmlns:a16="http://schemas.microsoft.com/office/drawing/2014/main" id="{07640C2A-5C62-4E88-86B2-A447034CE5B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93952" y="5164600"/>
            <a:ext cx="487363" cy="48736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ADC80F6-57D3-4E69-BD5E-3E0533B15332}"/>
              </a:ext>
            </a:extLst>
          </p:cNvPr>
          <p:cNvSpPr/>
          <p:nvPr/>
        </p:nvSpPr>
        <p:spPr>
          <a:xfrm>
            <a:off x="1918649" y="5282631"/>
            <a:ext cx="5674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a large group of people are talking and laughing</a:t>
            </a:r>
            <a:endParaRPr lang="zh-CN" altLang="en-US" sz="2000" dirty="0">
              <a:latin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35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115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601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4E2C1E1-27DF-45F9-AB4A-A3FA9969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83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Conclusions and future works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D5DC87A-CF8F-4EBB-AB38-090703A74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191"/>
            <a:ext cx="10515600" cy="4161949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Segoe UI Emoji" panose="020B0502040204020203" pitchFamily="34" charset="0"/>
                <a:ea typeface="宋体" panose="02010600030101010101" pitchFamily="2" charset="-122"/>
              </a:rPr>
              <a:t>关键字检测任务能学习到音频描述所需要的特征，通过关键字检测任务进行预训练能有效的提升模型表现。</a:t>
            </a:r>
            <a:endParaRPr lang="en-US" altLang="zh-CN" sz="2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r>
              <a:rPr lang="zh-CN" altLang="en-US" sz="2400" dirty="0">
                <a:latin typeface="Segoe UI Emoji" panose="020B0502040204020203" pitchFamily="34" charset="0"/>
                <a:ea typeface="宋体" panose="02010600030101010101" pitchFamily="2" charset="-122"/>
              </a:rPr>
              <a:t>在该任务中</a:t>
            </a:r>
            <a:r>
              <a:rPr lang="en-US" altLang="zh-CN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Transformer</a:t>
            </a:r>
            <a:r>
              <a:rPr lang="zh-CN" altLang="en-US" sz="2400" dirty="0">
                <a:latin typeface="Segoe UI Emoji" panose="020B0502040204020203" pitchFamily="34" charset="0"/>
                <a:ea typeface="宋体" panose="02010600030101010101" pitchFamily="2" charset="-122"/>
              </a:rPr>
              <a:t>解码器有比</a:t>
            </a:r>
            <a:r>
              <a:rPr lang="en-US" altLang="zh-CN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LSTM</a:t>
            </a:r>
            <a:r>
              <a:rPr lang="zh-CN" altLang="en-US" sz="2400" dirty="0">
                <a:latin typeface="Segoe UI Emoji" panose="020B0502040204020203" pitchFamily="34" charset="0"/>
                <a:ea typeface="宋体" panose="02010600030101010101" pitchFamily="2" charset="-122"/>
              </a:rPr>
              <a:t>解码器更好的语言建模能力。</a:t>
            </a:r>
            <a:endParaRPr lang="en-US" altLang="zh-CN" sz="2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r>
              <a:rPr lang="zh-CN" altLang="en-US" sz="2400" dirty="0">
                <a:latin typeface="Segoe UI Emoji" panose="020B0502040204020203" pitchFamily="34" charset="0"/>
                <a:ea typeface="宋体" panose="02010600030101010101" pitchFamily="2" charset="-122"/>
              </a:rPr>
              <a:t>使用</a:t>
            </a:r>
            <a:r>
              <a:rPr lang="en-US" altLang="zh-CN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zh-CN" sz="2400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SpecAugment</a:t>
            </a:r>
            <a:r>
              <a:rPr lang="en-US" altLang="zh-CN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zh-CN" altLang="en-US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和</a:t>
            </a:r>
            <a:r>
              <a:rPr lang="en-US" altLang="zh-CN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 Label smoothing</a:t>
            </a:r>
            <a:r>
              <a:rPr lang="zh-CN" altLang="en-US" sz="2400" dirty="0">
                <a:latin typeface="Segoe UI Emoji" panose="020B0502040204020203" pitchFamily="34" charset="0"/>
                <a:ea typeface="宋体" panose="02010600030101010101" pitchFamily="2" charset="-122"/>
              </a:rPr>
              <a:t>可以有效提升模型表现并防止过拟合</a:t>
            </a:r>
            <a:r>
              <a:rPr lang="zh-CN" altLang="en-US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。</a:t>
            </a:r>
            <a:endParaRPr lang="en-US" altLang="zh-CN" sz="2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en-US" altLang="zh-CN" sz="2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sz="2400" dirty="0">
                <a:latin typeface="Segoe UI Emoji" panose="020B0502040204020203" pitchFamily="34" charset="0"/>
                <a:ea typeface="Segoe UI Emoji" panose="020B0502040204020203" pitchFamily="34" charset="0"/>
              </a:rPr>
              <a:t>Future works</a:t>
            </a: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提升音频特征的提取能力使其能获得更全面的音频信息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提升生成的多样性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665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34B0C32-35CB-4B5A-B7C5-54A28FE0A131}"/>
              </a:ext>
            </a:extLst>
          </p:cNvPr>
          <p:cNvSpPr/>
          <p:nvPr/>
        </p:nvSpPr>
        <p:spPr>
          <a:xfrm>
            <a:off x="4618672" y="2967335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latin typeface="楷体" panose="02010609060101010101" pitchFamily="49" charset="-122"/>
                <a:ea typeface="楷体" panose="02010609060101010101" pitchFamily="49" charset="-122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335817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C58299-FEA0-40D5-AB00-B0C7B5E7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1511559"/>
            <a:ext cx="10515600" cy="116436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Segoe UI Semibold" panose="020B0702040204020203" pitchFamily="34" charset="0"/>
              </a:rPr>
              <a:t>自动音频描述（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Segoe UI Semibold" panose="020B0702040204020203" pitchFamily="34" charset="0"/>
              </a:rPr>
              <a:t>Automated audio captioning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Segoe UI Semibold" panose="020B0702040204020203" pitchFamily="34" charset="0"/>
              </a:rPr>
              <a:t>）是结合音频和自然语言处理的一个综合任务。模型的输入是一段音频，输出是对该音频描述的一段文字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A0C314-6841-4B0B-82C6-BC16A5A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22" y="3909527"/>
            <a:ext cx="1647826" cy="9144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5732B1B-DF9F-4F14-A4E9-39A0E553239D}"/>
              </a:ext>
            </a:extLst>
          </p:cNvPr>
          <p:cNvCxnSpPr>
            <a:stCxn id="4" idx="3"/>
          </p:cNvCxnSpPr>
          <p:nvPr/>
        </p:nvCxnSpPr>
        <p:spPr>
          <a:xfrm>
            <a:off x="2972948" y="4366727"/>
            <a:ext cx="697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A9BB6C9-DC8A-4D8E-9CCF-E4EF981368A5}"/>
              </a:ext>
            </a:extLst>
          </p:cNvPr>
          <p:cNvSpPr/>
          <p:nvPr/>
        </p:nvSpPr>
        <p:spPr>
          <a:xfrm>
            <a:off x="3670040" y="3909527"/>
            <a:ext cx="2631233" cy="91439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Audio captioning</a:t>
            </a:r>
          </a:p>
          <a:p>
            <a:pPr algn="ctr"/>
            <a:r>
              <a:rPr lang="en-US" altLang="zh-CN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system</a:t>
            </a:r>
            <a:endParaRPr lang="zh-CN" altLang="en-US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CCCCA64-CB23-4884-A201-7780F78BCD59}"/>
              </a:ext>
            </a:extLst>
          </p:cNvPr>
          <p:cNvCxnSpPr/>
          <p:nvPr/>
        </p:nvCxnSpPr>
        <p:spPr>
          <a:xfrm>
            <a:off x="6301273" y="4366726"/>
            <a:ext cx="6970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B9F5E82-3531-4240-A8BA-A018743F1376}"/>
              </a:ext>
            </a:extLst>
          </p:cNvPr>
          <p:cNvSpPr txBox="1"/>
          <p:nvPr/>
        </p:nvSpPr>
        <p:spPr>
          <a:xfrm>
            <a:off x="6998365" y="4043560"/>
            <a:ext cx="4648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 Rounded MT Bold" panose="020F0704030504030204" pitchFamily="34" charset="0"/>
              </a:rPr>
              <a:t>A river runs in the background while</a:t>
            </a:r>
          </a:p>
          <a:p>
            <a:r>
              <a:rPr lang="en-US" altLang="zh-CN" sz="2000" dirty="0">
                <a:latin typeface="Arial Rounded MT Bold" panose="020F0704030504030204" pitchFamily="34" charset="0"/>
              </a:rPr>
              <a:t> multiple birds make noises.</a:t>
            </a:r>
            <a:endParaRPr lang="zh-CN" altLang="en-US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8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C58299-FEA0-40D5-AB00-B0C7B5E7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6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要求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检测音频中的对象及其属性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理解对象之间的联系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使用自然语言对这些信息进行描述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应用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音频检索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快速获取音频的信息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Segoe UI Semibold" panose="020B0702040204020203" pitchFamily="34" charset="0"/>
              </a:rPr>
              <a:t>实时环境音描述</a:t>
            </a:r>
          </a:p>
        </p:txBody>
      </p:sp>
    </p:spTree>
    <p:extLst>
      <p:ext uri="{BB962C8B-B14F-4D97-AF65-F5344CB8AC3E}">
        <p14:creationId xmlns:p14="http://schemas.microsoft.com/office/powerpoint/2010/main" val="3836658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Dataset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2288D8-91A4-40D7-92D2-F025B6FA7155}"/>
              </a:ext>
            </a:extLst>
          </p:cNvPr>
          <p:cNvSpPr txBox="1"/>
          <p:nvPr/>
        </p:nvSpPr>
        <p:spPr>
          <a:xfrm>
            <a:off x="838200" y="2438158"/>
            <a:ext cx="5451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数据集包含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4981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段音频，音频时长在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15-30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秒之间。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每段音频对应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句描述，句子的单词在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8-20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个之间。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60%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作为训练集，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20%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作为验证集，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20%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作为测试集。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4BFD4F2-4C53-4F8D-B325-388E09A56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058" y="-151685"/>
            <a:ext cx="4762942" cy="3531270"/>
          </a:xfrm>
          <a:prstGeom prst="rect">
            <a:avLst/>
          </a:prstGeom>
        </p:spPr>
      </p:pic>
      <p:sp>
        <p:nvSpPr>
          <p:cNvPr id="10" name="文本框 2">
            <a:extLst>
              <a:ext uri="{FF2B5EF4-FFF2-40B4-BE49-F238E27FC236}">
                <a16:creationId xmlns:a16="http://schemas.microsoft.com/office/drawing/2014/main" id="{50425A61-3F99-453D-9A09-D5DCD572A8DB}"/>
              </a:ext>
            </a:extLst>
          </p:cNvPr>
          <p:cNvSpPr txBox="1"/>
          <p:nvPr/>
        </p:nvSpPr>
        <p:spPr>
          <a:xfrm>
            <a:off x="838200" y="130188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Clotho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数据集介绍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0D0208-5D81-4312-9C07-5A41C749A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604" y="3329430"/>
            <a:ext cx="4649396" cy="34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87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Data pre-processing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33344E-B464-46FE-9B62-10121338CFCB}"/>
              </a:ext>
            </a:extLst>
          </p:cNvPr>
          <p:cNvSpPr/>
          <p:nvPr/>
        </p:nvSpPr>
        <p:spPr>
          <a:xfrm>
            <a:off x="838200" y="2459504"/>
            <a:ext cx="10995318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提取音频信号的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</a:rPr>
              <a:t>mel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-spectrogram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特征作为输入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window size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1024 hop size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512 Mel-bands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64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删去所有的句子的标点符号，并转换为小写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在句子中加入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&lt;SOS&gt;,&lt;EOS&gt;,&lt;PAD&gt;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进行标记，并将句子转换为句子形式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由于音频和句子的长度不一样，在输入网络前，我们对同一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batch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中的数据补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2812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Proposed system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8E87C7D-5ABE-48D7-A18A-D8FB2793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1748"/>
            <a:ext cx="10498968" cy="4114569"/>
          </a:xfrm>
        </p:spPr>
      </p:pic>
    </p:spTree>
    <p:extLst>
      <p:ext uri="{BB962C8B-B14F-4D97-AF65-F5344CB8AC3E}">
        <p14:creationId xmlns:p14="http://schemas.microsoft.com/office/powerpoint/2010/main" val="48445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Network Architecture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0033B06-3D48-4CF7-BF24-155F8065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8948" y="1120748"/>
            <a:ext cx="2896529" cy="46471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16722B-E353-4995-9854-8F4A15C89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55"/>
          <a:stretch/>
        </p:blipFill>
        <p:spPr>
          <a:xfrm>
            <a:off x="7071842" y="560953"/>
            <a:ext cx="1774329" cy="52956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92881F4-EAAD-4E41-8664-2626A8A7C2D6}"/>
              </a:ext>
            </a:extLst>
          </p:cNvPr>
          <p:cNvSpPr/>
          <p:nvPr/>
        </p:nvSpPr>
        <p:spPr>
          <a:xfrm>
            <a:off x="4199688" y="3358177"/>
            <a:ext cx="2130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 Rounded MT Bold" panose="020F0704030504030204" pitchFamily="34" charset="0"/>
              </a:rPr>
              <a:t>Encoder[1]</a:t>
            </a:r>
            <a:endParaRPr lang="zh-CN" alt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5C2F1A-A0D1-49D4-8260-43BB2F4A10AB}"/>
              </a:ext>
            </a:extLst>
          </p:cNvPr>
          <p:cNvSpPr/>
          <p:nvPr/>
        </p:nvSpPr>
        <p:spPr>
          <a:xfrm>
            <a:off x="9091462" y="3142733"/>
            <a:ext cx="22623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Transformer </a:t>
            </a:r>
          </a:p>
          <a:p>
            <a:r>
              <a:rPr lang="en-US" altLang="zh-CN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Decoder[2]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BD2C4E-285E-4250-ACBC-746B91966096}"/>
              </a:ext>
            </a:extLst>
          </p:cNvPr>
          <p:cNvSpPr/>
          <p:nvPr/>
        </p:nvSpPr>
        <p:spPr>
          <a:xfrm>
            <a:off x="6728411" y="5856604"/>
            <a:ext cx="4925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>Vaswani, Ashish, et al. "Attention is all you need." 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Segoe UI Emoji" panose="020B0502040204020203" pitchFamily="34" charset="0"/>
                <a:cs typeface="Times New Roman" panose="02020603050405020304" pitchFamily="18" charset="0"/>
              </a:rPr>
              <a:t>Advances in neural information processing systems. 2017.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48A41E-74B1-4888-B543-2FB688C0D68C}"/>
              </a:ext>
            </a:extLst>
          </p:cNvPr>
          <p:cNvSpPr txBox="1"/>
          <p:nvPr/>
        </p:nvSpPr>
        <p:spPr>
          <a:xfrm>
            <a:off x="538333" y="5856604"/>
            <a:ext cx="5557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Kong,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Qiuqiang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Large-scale pretrained audio neural networks for audio pattern recognition.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 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arXiv:1912.10211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(2019).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9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Experiments | Pre-training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C58299-FEA0-40D5-AB00-B0C7B5E7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9" y="1704512"/>
            <a:ext cx="10515600" cy="771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直接建立音频到句子之间的映射关系是困难的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FA596F-E711-47D0-A38C-FC0FCE65FEF9}"/>
              </a:ext>
            </a:extLst>
          </p:cNvPr>
          <p:cNvSpPr txBox="1"/>
          <p:nvPr/>
        </p:nvSpPr>
        <p:spPr>
          <a:xfrm>
            <a:off x="740228" y="2967669"/>
            <a:ext cx="11306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能否将</a:t>
            </a:r>
            <a:r>
              <a:rPr lang="en-US" altLang="zh-CN" sz="28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encoder</a:t>
            </a:r>
            <a:r>
              <a:rPr lang="zh-CN" altLang="en-US" sz="28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单独进行训练，使模型不必同时训练</a:t>
            </a:r>
            <a:r>
              <a:rPr lang="en-US" altLang="zh-CN" sz="28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encoder</a:t>
            </a:r>
            <a:r>
              <a:rPr lang="zh-CN" altLang="en-US" sz="28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和</a:t>
            </a:r>
            <a:r>
              <a:rPr lang="en-US" altLang="zh-CN" sz="2800" dirty="0">
                <a:latin typeface="Segoe UI Semibold" panose="020B0702040204020203" pitchFamily="34" charset="0"/>
                <a:ea typeface="宋体" panose="02010600030101010101" pitchFamily="2" charset="-122"/>
                <a:cs typeface="Segoe UI Semibold" panose="020B0702040204020203" pitchFamily="34" charset="0"/>
              </a:rPr>
              <a:t>decoder</a:t>
            </a:r>
            <a:endParaRPr lang="zh-CN" altLang="en-US" sz="2800" dirty="0">
              <a:latin typeface="Segoe UI Semibold" panose="020B0702040204020203" pitchFamily="34" charset="0"/>
              <a:ea typeface="宋体" panose="0201060003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A151CA-CA2C-412C-992F-950D7476EADB}"/>
              </a:ext>
            </a:extLst>
          </p:cNvPr>
          <p:cNvSpPr/>
          <p:nvPr/>
        </p:nvSpPr>
        <p:spPr>
          <a:xfrm>
            <a:off x="740229" y="4381511"/>
            <a:ext cx="105809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我们设计了一个多标签分类任务来预训练</a:t>
            </a:r>
            <a:r>
              <a:rPr lang="en-US" altLang="zh-CN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encoder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，降低模型训练的难度</a:t>
            </a:r>
          </a:p>
        </p:txBody>
      </p:sp>
    </p:spTree>
    <p:extLst>
      <p:ext uri="{BB962C8B-B14F-4D97-AF65-F5344CB8AC3E}">
        <p14:creationId xmlns:p14="http://schemas.microsoft.com/office/powerpoint/2010/main" val="242941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E78E8-1C61-45B6-8773-713F63C4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Experiments | Pre-training</a:t>
            </a:r>
            <a:endParaRPr lang="zh-CN" alt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C58299-FEA0-40D5-AB00-B0C7B5E7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042" y="1354931"/>
            <a:ext cx="7700554" cy="18149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Caption_1: a muddled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noise</a:t>
            </a: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 of broken channel of the TV</a:t>
            </a:r>
          </a:p>
          <a:p>
            <a:pPr marL="0" indent="0">
              <a:buNone/>
            </a:pP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Caption_2: a television blares the rhythm of a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static</a:t>
            </a: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 TV</a:t>
            </a:r>
          </a:p>
          <a:p>
            <a:pPr marL="0" indent="0">
              <a:buNone/>
            </a:pP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Caption_3: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loud</a:t>
            </a: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 television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static</a:t>
            </a: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 dips in and out of focus</a:t>
            </a:r>
          </a:p>
          <a:p>
            <a:pPr marL="0" indent="0">
              <a:buNone/>
            </a:pP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Caption_4: the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loud</a:t>
            </a: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 buzz of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static</a:t>
            </a: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constantly</a:t>
            </a: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 changes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pitch</a:t>
            </a: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 and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volume</a:t>
            </a:r>
          </a:p>
          <a:p>
            <a:pPr marL="0" indent="0">
              <a:buNone/>
            </a:pP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Caption_5: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heavy</a:t>
            </a: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static</a:t>
            </a:r>
            <a:r>
              <a:rPr lang="en-US" altLang="zh-CN" sz="1800" dirty="0">
                <a:latin typeface="Segoe UI Emoji" panose="020B0502040204020203" pitchFamily="34" charset="0"/>
                <a:ea typeface="Segoe UI Emoji" panose="020B0502040204020203" pitchFamily="34" charset="0"/>
              </a:rPr>
              <a:t> and the beginnings of a signal on a transistor </a:t>
            </a:r>
            <a:r>
              <a:rPr lang="en-US" altLang="zh-CN" sz="1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radio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902255-8BB5-4166-8003-8AF561A4D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11920"/>
            <a:ext cx="1652159" cy="9144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B25FD1-8FB3-4149-BBC3-F4188795EFFD}"/>
              </a:ext>
            </a:extLst>
          </p:cNvPr>
          <p:cNvSpPr txBox="1"/>
          <p:nvPr/>
        </p:nvSpPr>
        <p:spPr>
          <a:xfrm>
            <a:off x="1292222" y="262639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 Emoji" panose="020B0502040204020203" pitchFamily="34" charset="0"/>
                <a:ea typeface="Segoe UI Emoji" panose="020B0502040204020203" pitchFamily="34" charset="0"/>
              </a:rPr>
              <a:t>audio</a:t>
            </a:r>
            <a:endParaRPr lang="zh-CN" altLang="en-US" dirty="0">
              <a:latin typeface="Segoe UI Emoji" panose="020B0502040204020203" pitchFamily="34" charset="0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F79D53A-2A0E-4723-B96B-3F4104D287D3}"/>
              </a:ext>
            </a:extLst>
          </p:cNvPr>
          <p:cNvSpPr/>
          <p:nvPr/>
        </p:nvSpPr>
        <p:spPr>
          <a:xfrm>
            <a:off x="2490359" y="2011680"/>
            <a:ext cx="1360281" cy="27432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4D9EE0-99C2-44BA-ACF6-F748BEE3DF09}"/>
              </a:ext>
            </a:extLst>
          </p:cNvPr>
          <p:cNvSpPr/>
          <p:nvPr/>
        </p:nvSpPr>
        <p:spPr>
          <a:xfrm>
            <a:off x="4038600" y="4494498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 Emoji" panose="020B0502040204020203" pitchFamily="34" charset="0"/>
                <a:ea typeface="Segoe UI Emoji" panose="020B0502040204020203" pitchFamily="34" charset="0"/>
              </a:rPr>
              <a:t>['noise', 'loud', 'heavy', 'constant', 'buzz', 'pitch', 'static', 'radio', 'volume']</a:t>
            </a:r>
            <a:endParaRPr lang="zh-CN" altLang="en-US" dirty="0">
              <a:latin typeface="Segoe UI Emoji" panose="020B05020402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3AA11A-2B4D-4C83-9926-0FCF2FF28EB8}"/>
              </a:ext>
            </a:extLst>
          </p:cNvPr>
          <p:cNvSpPr/>
          <p:nvPr/>
        </p:nvSpPr>
        <p:spPr>
          <a:xfrm>
            <a:off x="3850640" y="1275246"/>
            <a:ext cx="7802880" cy="1914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C92D3B08-ACB1-4611-9287-C8919551A999}"/>
              </a:ext>
            </a:extLst>
          </p:cNvPr>
          <p:cNvSpPr/>
          <p:nvPr/>
        </p:nvSpPr>
        <p:spPr>
          <a:xfrm>
            <a:off x="7345680" y="3190240"/>
            <a:ext cx="284480" cy="128393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A77191-A1D2-4EBF-B9D9-AE40F3B195D4}"/>
              </a:ext>
            </a:extLst>
          </p:cNvPr>
          <p:cNvSpPr/>
          <p:nvPr/>
        </p:nvSpPr>
        <p:spPr>
          <a:xfrm>
            <a:off x="4038600" y="4494498"/>
            <a:ext cx="731520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D564FA-781D-42A0-B1E3-52933246CF00}"/>
              </a:ext>
            </a:extLst>
          </p:cNvPr>
          <p:cNvSpPr/>
          <p:nvPr/>
        </p:nvSpPr>
        <p:spPr>
          <a:xfrm>
            <a:off x="1292222" y="358318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统计数据集中单词的词频，去除无意义的单词后选取频次最高的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个单词作为类别</a:t>
            </a: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A5448829-7E39-4CC4-BD94-6E093FB496F4}"/>
              </a:ext>
            </a:extLst>
          </p:cNvPr>
          <p:cNvSpPr/>
          <p:nvPr/>
        </p:nvSpPr>
        <p:spPr>
          <a:xfrm>
            <a:off x="7345680" y="4863829"/>
            <a:ext cx="284480" cy="769037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4A8C94-C844-42D7-943E-78B9CA89F366}"/>
              </a:ext>
            </a:extLst>
          </p:cNvPr>
          <p:cNvSpPr/>
          <p:nvPr/>
        </p:nvSpPr>
        <p:spPr>
          <a:xfrm>
            <a:off x="4030231" y="5014793"/>
            <a:ext cx="34366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转换成向量形式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46856D-C5EE-4F5D-AB3E-0229DDCAAD9F}"/>
              </a:ext>
            </a:extLst>
          </p:cNvPr>
          <p:cNvSpPr/>
          <p:nvPr/>
        </p:nvSpPr>
        <p:spPr>
          <a:xfrm>
            <a:off x="5438140" y="5632866"/>
            <a:ext cx="4099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Segoe UI Emoji" panose="020B0502040204020203" pitchFamily="34" charset="0"/>
                <a:ea typeface="Segoe UI Emoji" panose="020B0502040204020203" pitchFamily="34" charset="0"/>
              </a:rPr>
              <a:t>[0,0,0,0,1,0,0,0,0,0,1…]</a:t>
            </a:r>
            <a:endParaRPr lang="zh-CN" altLang="en-US" dirty="0">
              <a:latin typeface="Segoe UI Emoji" panose="020B05020402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D06619-B499-4ABD-AE7F-D8EFBBBDC636}"/>
              </a:ext>
            </a:extLst>
          </p:cNvPr>
          <p:cNvSpPr/>
          <p:nvPr/>
        </p:nvSpPr>
        <p:spPr>
          <a:xfrm>
            <a:off x="5382260" y="5642578"/>
            <a:ext cx="421132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F3891F5-0598-4A21-80ED-AF299470AF0D}"/>
                  </a:ext>
                </a:extLst>
              </p:cNvPr>
              <p:cNvSpPr/>
              <p:nvPr/>
            </p:nvSpPr>
            <p:spPr>
              <a:xfrm>
                <a:off x="9748433" y="5647252"/>
                <a:ext cx="14397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F3891F5-0598-4A21-80ED-AF299470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433" y="5647252"/>
                <a:ext cx="1439753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421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2185</Words>
  <Application>Microsoft Office PowerPoint</Application>
  <PresentationFormat>宽屏</PresentationFormat>
  <Paragraphs>179</Paragraphs>
  <Slides>19</Slides>
  <Notes>19</Notes>
  <HiddenSlides>1</HiddenSlides>
  <MMClips>4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Microsoft JhengHei UI</vt:lpstr>
      <vt:lpstr>Open Sans</vt:lpstr>
      <vt:lpstr>等线</vt:lpstr>
      <vt:lpstr>等线 Light</vt:lpstr>
      <vt:lpstr>楷体</vt:lpstr>
      <vt:lpstr>宋体</vt:lpstr>
      <vt:lpstr>Arial</vt:lpstr>
      <vt:lpstr>Arial Rounded MT Bold</vt:lpstr>
      <vt:lpstr>Cambria Math</vt:lpstr>
      <vt:lpstr>Segoe UI Emoji</vt:lpstr>
      <vt:lpstr>Segoe UI Semibold</vt:lpstr>
      <vt:lpstr>Times New Roman</vt:lpstr>
      <vt:lpstr>Office 主题​​</vt:lpstr>
      <vt:lpstr>Audio Captioning based on Transformer and pre-trained CNN</vt:lpstr>
      <vt:lpstr>Introduction</vt:lpstr>
      <vt:lpstr>Introduction</vt:lpstr>
      <vt:lpstr>Dataset</vt:lpstr>
      <vt:lpstr>Data pre-processing</vt:lpstr>
      <vt:lpstr>Proposed system</vt:lpstr>
      <vt:lpstr>Network Architecture</vt:lpstr>
      <vt:lpstr>Experiments | Pre-training</vt:lpstr>
      <vt:lpstr>Experiments | Pre-training</vt:lpstr>
      <vt:lpstr>Experiments | Pre-training</vt:lpstr>
      <vt:lpstr>Experiments | Training</vt:lpstr>
      <vt:lpstr>Experiments | Fine-tuning</vt:lpstr>
      <vt:lpstr>Experiments | Tricks</vt:lpstr>
      <vt:lpstr>Results</vt:lpstr>
      <vt:lpstr>Results</vt:lpstr>
      <vt:lpstr>Results</vt:lpstr>
      <vt:lpstr>Results</vt:lpstr>
      <vt:lpstr>Conclusions and future works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堃</dc:creator>
  <cp:lastModifiedBy>陈 堃</cp:lastModifiedBy>
  <cp:revision>201</cp:revision>
  <dcterms:created xsi:type="dcterms:W3CDTF">2020-09-27T01:54:58Z</dcterms:created>
  <dcterms:modified xsi:type="dcterms:W3CDTF">2020-11-15T05:39:47Z</dcterms:modified>
</cp:coreProperties>
</file>